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tif>
</file>

<file path=ppt/media/image2.jpeg>
</file>

<file path=ppt/media/image2.png>
</file>

<file path=ppt/media/image2.tif>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ph type="sldImg"/>
          </p:nvPr>
        </p:nvSpPr>
        <p:spPr>
          <a:prstGeom prst="rect">
            <a:avLst/>
          </a:prstGeom>
        </p:spPr>
        <p:txBody>
          <a:bodyPr/>
          <a:lstStyle/>
          <a:p>
            <a:pPr/>
          </a:p>
        </p:txBody>
      </p:sp>
      <p:sp>
        <p:nvSpPr>
          <p:cNvPr id="145" name="Shape 145"/>
          <p:cNvSpPr/>
          <p:nvPr>
            <p:ph type="body" sz="quarter" idx="1"/>
          </p:nvPr>
        </p:nvSpPr>
        <p:spPr>
          <a:prstGeom prst="rect">
            <a:avLst/>
          </a:prstGeom>
        </p:spPr>
        <p:txBody>
          <a:bodyPr/>
          <a:lstStyle/>
          <a:p>
            <a:pPr/>
            <a:r>
              <a:t>Refer to the paper: </a:t>
            </a:r>
          </a:p>
          <a:p>
            <a:pPr/>
            <a:r>
              <a:t>Tech4Dev 2016, Lausanne, Switzerland,</a:t>
            </a:r>
          </a:p>
          <a:p>
            <a:pPr/>
            <a:r>
              <a:t>Poster [IC05] Raymond Ndacyayisaba, Kobe Institute of Computing, Japan, </a:t>
            </a:r>
          </a:p>
          <a:p>
            <a:pPr/>
            <a:r>
              <a:t>“Wireless Sensor Networks for Tea Farm Monitoring in Rwanda”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Explain the role of the typical solar powered WSN node components:</a:t>
            </a:r>
          </a:p>
          <a:p>
            <a:pPr/>
            <a:r>
              <a:t>sensors (e.g. temperature, humidity, barometric pressure, light intensity etc.)</a:t>
            </a:r>
          </a:p>
          <a:p>
            <a:pPr/>
            <a:r>
              <a:t>wireless communication (e.g. </a:t>
            </a:r>
          </a:p>
          <a:p>
            <a:pPr/>
            <a:r>
              <a:t>control unit (CPU+memory controlling the sensors and communication)</a:t>
            </a:r>
          </a:p>
          <a:p>
            <a:pPr/>
            <a:r>
              <a:t>solar panel (photovoltaic cells)</a:t>
            </a:r>
          </a:p>
          <a:p>
            <a:pPr/>
            <a:r>
              <a:t>battery (to operate when the sun is down)</a:t>
            </a:r>
          </a:p>
          <a:p>
            <a:pPr/>
            <a:r>
              <a:t>power control unit (charging control, output regulator)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We find many examples on Libelium.</a:t>
            </a:r>
          </a:p>
          <a:p>
            <a:pPr/>
            <a:r>
              <a:t>The following slides are taken from there.</a:t>
            </a:r>
          </a:p>
          <a:p>
            <a:pPr/>
            <a:r>
              <a:t>Lecturers should add other examples relevant to their main topics.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 published example of WSN data analysis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Assignment: analyze the original article, give critical comments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tif"/><Relationship Id="rId4"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Example: smart parking for smart city"/>
          <p:cNvSpPr txBox="1"/>
          <p:nvPr>
            <p:ph type="title"/>
          </p:nvPr>
        </p:nvSpPr>
        <p:spPr>
          <a:prstGeom prst="rect">
            <a:avLst/>
          </a:prstGeom>
        </p:spPr>
        <p:txBody>
          <a:bodyPr/>
          <a:lstStyle/>
          <a:p>
            <a:pPr/>
            <a:r>
              <a:t>Example: smart parking for smart city</a:t>
            </a:r>
          </a:p>
        </p:txBody>
      </p:sp>
      <p:pic>
        <p:nvPicPr>
          <p:cNvPr id="159" name="Picture Placeholder 2" descr="Picture Placeholder 2"/>
          <p:cNvPicPr>
            <a:picLocks noChangeAspect="1"/>
          </p:cNvPicPr>
          <p:nvPr>
            <p:ph type="pic" idx="13"/>
          </p:nvPr>
        </p:nvPicPr>
        <p:blipFill>
          <a:blip r:embed="rId2">
            <a:extLst/>
          </a:blip>
          <a:srcRect l="0" t="272" r="0" b="6932"/>
          <a:stretch>
            <a:fillRect/>
          </a:stretch>
        </p:blipFill>
        <p:spPr>
          <a:xfrm>
            <a:off x="2030738" y="612775"/>
            <a:ext cx="5009500" cy="4114801"/>
          </a:xfrm>
          <a:prstGeom prst="rect">
            <a:avLst/>
          </a:prstGeom>
        </p:spPr>
      </p:pic>
      <p:sp>
        <p:nvSpPr>
          <p:cNvPr id="160" name="Body"/>
          <p:cNvSpPr txBox="1"/>
          <p:nvPr>
            <p:ph type="body" sz="quarter" idx="1"/>
          </p:nvPr>
        </p:nvSpPr>
        <p:spPr>
          <a:prstGeom prst="rect">
            <a:avLst/>
          </a:prstGeom>
        </p:spPr>
        <p:txBody>
          <a:bodyPr/>
          <a:lstStyle/>
          <a:p>
            <a:pPr/>
          </a:p>
        </p:txBody>
      </p:sp>
      <p:sp>
        <p:nvSpPr>
          <p:cNvPr id="161" name="http://www.libelium.com/smart-parking-project-in-montpellier-to-relieve-traffic-congestion-and-reduce-car-parking-search/"/>
          <p:cNvSpPr txBox="1"/>
          <p:nvPr/>
        </p:nvSpPr>
        <p:spPr>
          <a:xfrm>
            <a:off x="703809" y="6092718"/>
            <a:ext cx="71386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http://www.libelium.com/smart-parking-project-in-montpellier-to-relieve-traffic-congestion-and-reduce-car-parking-search/</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Example: smart winery for smart agriculture"/>
          <p:cNvSpPr txBox="1"/>
          <p:nvPr>
            <p:ph type="title"/>
          </p:nvPr>
        </p:nvSpPr>
        <p:spPr>
          <a:prstGeom prst="rect">
            <a:avLst/>
          </a:prstGeom>
        </p:spPr>
        <p:txBody>
          <a:bodyPr/>
          <a:lstStyle/>
          <a:p>
            <a:pPr/>
            <a:r>
              <a:t>Example: smart winery for smart agriculture</a:t>
            </a:r>
          </a:p>
        </p:txBody>
      </p:sp>
      <p:pic>
        <p:nvPicPr>
          <p:cNvPr id="164" name="Picture Placeholder 2" descr="Picture Placeholder 2"/>
          <p:cNvPicPr>
            <a:picLocks noChangeAspect="1"/>
          </p:cNvPicPr>
          <p:nvPr>
            <p:ph type="pic" idx="13"/>
          </p:nvPr>
        </p:nvPicPr>
        <p:blipFill>
          <a:blip r:embed="rId2">
            <a:extLst/>
          </a:blip>
          <a:srcRect l="0" t="0" r="0" b="3438"/>
          <a:stretch>
            <a:fillRect/>
          </a:stretch>
        </p:blipFill>
        <p:spPr>
          <a:xfrm>
            <a:off x="2227912" y="642401"/>
            <a:ext cx="4688176" cy="4085174"/>
          </a:xfrm>
          <a:prstGeom prst="rect">
            <a:avLst/>
          </a:prstGeom>
        </p:spPr>
      </p:pic>
      <p:sp>
        <p:nvSpPr>
          <p:cNvPr id="165" name="Body"/>
          <p:cNvSpPr txBox="1"/>
          <p:nvPr>
            <p:ph type="body" sz="quarter" idx="1"/>
          </p:nvPr>
        </p:nvSpPr>
        <p:spPr>
          <a:prstGeom prst="rect">
            <a:avLst/>
          </a:prstGeom>
        </p:spPr>
        <p:txBody>
          <a:bodyPr/>
          <a:lstStyle/>
          <a:p>
            <a:pPr/>
          </a:p>
        </p:txBody>
      </p:sp>
      <p:sp>
        <p:nvSpPr>
          <p:cNvPr id="166" name="http://www.libelium.com/smart-wine-libeliums-iot-technology-allows-predictive-control-of-vineyards-in-the-pago-ayles-winery-spain/"/>
          <p:cNvSpPr txBox="1"/>
          <p:nvPr/>
        </p:nvSpPr>
        <p:spPr>
          <a:xfrm>
            <a:off x="265212" y="6149513"/>
            <a:ext cx="76974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http://www.libelium.com/smart-wine-libeliums-iot-technology-allows-predictive-control-of-vineyards-in-the-pago-ayles-winery-spain/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Example: water control with IoT"/>
          <p:cNvSpPr txBox="1"/>
          <p:nvPr>
            <p:ph type="title"/>
          </p:nvPr>
        </p:nvSpPr>
        <p:spPr>
          <a:prstGeom prst="rect">
            <a:avLst/>
          </a:prstGeom>
        </p:spPr>
        <p:txBody>
          <a:bodyPr/>
          <a:lstStyle/>
          <a:p>
            <a:pPr/>
            <a:r>
              <a:t>Example: water control with IoT</a:t>
            </a:r>
          </a:p>
        </p:txBody>
      </p:sp>
      <p:pic>
        <p:nvPicPr>
          <p:cNvPr id="169" name="Picture Placeholder 2" descr="Picture Placeholder 2"/>
          <p:cNvPicPr>
            <a:picLocks noChangeAspect="1"/>
          </p:cNvPicPr>
          <p:nvPr>
            <p:ph type="pic" idx="13"/>
          </p:nvPr>
        </p:nvPicPr>
        <p:blipFill>
          <a:blip r:embed="rId2">
            <a:extLst/>
          </a:blip>
          <a:srcRect l="0" t="610" r="0" b="610"/>
          <a:stretch>
            <a:fillRect/>
          </a:stretch>
        </p:blipFill>
        <p:spPr>
          <a:xfrm>
            <a:off x="1913472" y="612775"/>
            <a:ext cx="5244033" cy="4114800"/>
          </a:xfrm>
          <a:prstGeom prst="rect">
            <a:avLst/>
          </a:prstGeom>
        </p:spPr>
      </p:pic>
      <p:sp>
        <p:nvSpPr>
          <p:cNvPr id="170" name="Body"/>
          <p:cNvSpPr txBox="1"/>
          <p:nvPr>
            <p:ph type="body" sz="quarter" idx="1"/>
          </p:nvPr>
        </p:nvSpPr>
        <p:spPr>
          <a:prstGeom prst="rect">
            <a:avLst/>
          </a:prstGeom>
        </p:spPr>
        <p:txBody>
          <a:bodyPr/>
          <a:lstStyle/>
          <a:p>
            <a:pPr/>
          </a:p>
        </p:txBody>
      </p:sp>
      <p:sp>
        <p:nvSpPr>
          <p:cNvPr id="171" name="http://www.libelium.com/controlling-quality-of-irrigation-water-with-iot-to-improve-crops-production/"/>
          <p:cNvSpPr txBox="1"/>
          <p:nvPr/>
        </p:nvSpPr>
        <p:spPr>
          <a:xfrm>
            <a:off x="593642" y="6070000"/>
            <a:ext cx="6473985"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http://www.libelium.com/controlling-quality-of-irrigation-water-with-iot-to-improve-crops-production/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WSN anomaly detection"/>
          <p:cNvSpPr txBox="1"/>
          <p:nvPr>
            <p:ph type="title"/>
          </p:nvPr>
        </p:nvSpPr>
        <p:spPr>
          <a:prstGeom prst="rect">
            <a:avLst/>
          </a:prstGeom>
        </p:spPr>
        <p:txBody>
          <a:bodyPr/>
          <a:lstStyle/>
          <a:p>
            <a:pPr/>
            <a:r>
              <a:t>WSN anomaly detection</a:t>
            </a:r>
          </a:p>
        </p:txBody>
      </p:sp>
      <p:sp>
        <p:nvSpPr>
          <p:cNvPr id="174"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75" name="Rectangle" descr="Rectangle"/>
          <p:cNvPicPr>
            <a:picLocks noChangeAspect="0"/>
          </p:cNvPicPr>
          <p:nvPr/>
        </p:nvPicPr>
        <p:blipFill>
          <a:blip r:embed="rId3">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76"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Anomaly Detection Methods"/>
          <p:cNvSpPr txBox="1"/>
          <p:nvPr>
            <p:ph type="title"/>
          </p:nvPr>
        </p:nvSpPr>
        <p:spPr>
          <a:prstGeom prst="rect">
            <a:avLst/>
          </a:prstGeom>
        </p:spPr>
        <p:txBody>
          <a:bodyPr/>
          <a:lstStyle/>
          <a:p>
            <a:pPr/>
            <a:r>
              <a:t>Anomaly Detection Methods</a:t>
            </a:r>
          </a:p>
        </p:txBody>
      </p:sp>
      <p:sp>
        <p:nvSpPr>
          <p:cNvPr id="181"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imulated Smart City WSN"/>
          <p:cNvSpPr txBox="1"/>
          <p:nvPr>
            <p:ph type="title"/>
          </p:nvPr>
        </p:nvSpPr>
        <p:spPr>
          <a:prstGeom prst="rect">
            <a:avLst/>
          </a:prstGeom>
        </p:spPr>
        <p:txBody>
          <a:bodyPr/>
          <a:lstStyle/>
          <a:p>
            <a:pPr/>
            <a:r>
              <a:t>Simulated Smart City WSN</a:t>
            </a:r>
          </a:p>
        </p:txBody>
      </p:sp>
      <p:pic>
        <p:nvPicPr>
          <p:cNvPr id="184"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85"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86"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87"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Feature Selection"/>
          <p:cNvSpPr txBox="1"/>
          <p:nvPr>
            <p:ph type="title"/>
          </p:nvPr>
        </p:nvSpPr>
        <p:spPr>
          <a:prstGeom prst="rect">
            <a:avLst/>
          </a:prstGeom>
        </p:spPr>
        <p:txBody>
          <a:bodyPr/>
          <a:lstStyle/>
          <a:p>
            <a:pPr/>
            <a:r>
              <a:t>Feature Selection</a:t>
            </a:r>
          </a:p>
        </p:txBody>
      </p:sp>
      <p:sp>
        <p:nvSpPr>
          <p:cNvPr id="190"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
        <p:nvSpPr>
          <p:cNvPr id="19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Flow of analysis"/>
          <p:cNvSpPr txBox="1"/>
          <p:nvPr>
            <p:ph type="title"/>
          </p:nvPr>
        </p:nvSpPr>
        <p:spPr>
          <a:prstGeom prst="rect">
            <a:avLst/>
          </a:prstGeom>
        </p:spPr>
        <p:txBody>
          <a:bodyPr/>
          <a:lstStyle/>
          <a:p>
            <a:pPr/>
            <a:r>
              <a:t>Flow of analysis</a:t>
            </a:r>
          </a:p>
        </p:txBody>
      </p:sp>
      <p:sp>
        <p:nvSpPr>
          <p:cNvPr id="194"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
        <p:nvSpPr>
          <p:cNvPr id="19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imulated datasets for training the classifier"/>
          <p:cNvSpPr txBox="1"/>
          <p:nvPr>
            <p:ph type="title"/>
          </p:nvPr>
        </p:nvSpPr>
        <p:spPr>
          <a:prstGeom prst="rect">
            <a:avLst/>
          </a:prstGeom>
        </p:spPr>
        <p:txBody>
          <a:bodyPr/>
          <a:lstStyle/>
          <a:p>
            <a:pPr/>
            <a:r>
              <a:t>Simulated datasets for training the classifier</a:t>
            </a:r>
          </a:p>
        </p:txBody>
      </p:sp>
      <p:pic>
        <p:nvPicPr>
          <p:cNvPr id="198"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99" name="Body"/>
          <p:cNvSpPr txBox="1"/>
          <p:nvPr>
            <p:ph type="body" sz="quarter" idx="1"/>
          </p:nvPr>
        </p:nvSpPr>
        <p:spPr>
          <a:prstGeom prst="rect">
            <a:avLst/>
          </a:prstGeom>
        </p:spPr>
        <p:txBody>
          <a:bodyPr/>
          <a:lstStyle/>
          <a:p>
            <a:pPr/>
          </a:p>
        </p:txBody>
      </p:sp>
      <p:sp>
        <p:nvSpPr>
          <p:cNvPr id="200"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20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Training phase"/>
          <p:cNvSpPr txBox="1"/>
          <p:nvPr>
            <p:ph type="title"/>
          </p:nvPr>
        </p:nvSpPr>
        <p:spPr>
          <a:prstGeom prst="rect">
            <a:avLst/>
          </a:prstGeom>
        </p:spPr>
        <p:txBody>
          <a:bodyPr/>
          <a:lstStyle/>
          <a:p>
            <a:pPr/>
            <a:r>
              <a:t>Training phase</a:t>
            </a:r>
          </a:p>
        </p:txBody>
      </p:sp>
      <p:sp>
        <p:nvSpPr>
          <p:cNvPr id="204"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
        <p:nvSpPr>
          <p:cNvPr id="20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7" name="Validation and test phase"/>
          <p:cNvSpPr txBox="1"/>
          <p:nvPr>
            <p:ph type="title"/>
          </p:nvPr>
        </p:nvSpPr>
        <p:spPr>
          <a:prstGeom prst="rect">
            <a:avLst/>
          </a:prstGeom>
        </p:spPr>
        <p:txBody>
          <a:bodyPr/>
          <a:lstStyle/>
          <a:p>
            <a:pPr/>
            <a:r>
              <a:t>Validation and test phase</a:t>
            </a:r>
          </a:p>
        </p:txBody>
      </p:sp>
      <p:sp>
        <p:nvSpPr>
          <p:cNvPr id="208"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209"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Results sorted by True Positive Rate (TPR)"/>
          <p:cNvSpPr txBox="1"/>
          <p:nvPr>
            <p:ph type="title"/>
          </p:nvPr>
        </p:nvSpPr>
        <p:spPr>
          <a:prstGeom prst="rect">
            <a:avLst/>
          </a:prstGeom>
        </p:spPr>
        <p:txBody>
          <a:bodyPr/>
          <a:lstStyle/>
          <a:p>
            <a:pPr/>
            <a:r>
              <a:t>Results sorted by True Positive Rate (TPR)</a:t>
            </a:r>
          </a:p>
        </p:txBody>
      </p:sp>
      <p:pic>
        <p:nvPicPr>
          <p:cNvPr id="212"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213" name="OC-SVM dominates"/>
          <p:cNvSpPr txBox="1"/>
          <p:nvPr>
            <p:ph type="body" sz="quarter" idx="1"/>
          </p:nvPr>
        </p:nvSpPr>
        <p:spPr>
          <a:prstGeom prst="rect">
            <a:avLst/>
          </a:prstGeom>
        </p:spPr>
        <p:txBody>
          <a:bodyPr/>
          <a:lstStyle/>
          <a:p>
            <a:pPr/>
            <a:r>
              <a:t>OC-SVM dominates</a:t>
            </a:r>
          </a:p>
        </p:txBody>
      </p:sp>
      <p:sp>
        <p:nvSpPr>
          <p:cNvPr id="214"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Discussion"/>
          <p:cNvSpPr txBox="1"/>
          <p:nvPr>
            <p:ph type="title"/>
          </p:nvPr>
        </p:nvSpPr>
        <p:spPr>
          <a:prstGeom prst="rect">
            <a:avLst/>
          </a:prstGeom>
        </p:spPr>
        <p:txBody>
          <a:bodyPr/>
          <a:lstStyle/>
          <a:p>
            <a:pPr lvl="1"/>
            <a:r>
              <a:t>Discussion</a:t>
            </a:r>
          </a:p>
        </p:txBody>
      </p:sp>
      <p:sp>
        <p:nvSpPr>
          <p:cNvPr id="217" name="Compare the TPR (True Positive Rate) for the four methods…"/>
          <p:cNvSpPr txBox="1"/>
          <p:nvPr>
            <p:ph type="body" idx="1"/>
          </p:nvPr>
        </p:nvSpPr>
        <p:spPr>
          <a:prstGeom prst="rect">
            <a:avLst/>
          </a:prstGeom>
        </p:spPr>
        <p:txBody>
          <a:bodyPr/>
          <a:lstStyle/>
          <a:p>
            <a:pPr marL="332613" indent="-332613" defTabSz="886968">
              <a:defRPr sz="3104"/>
            </a:pPr>
            <a:r>
              <a:t>Compare the TPR (True Positive Rate) for the four methods</a:t>
            </a:r>
          </a:p>
          <a:p>
            <a:pPr marL="332613" indent="-332613" defTabSz="886968">
              <a:defRPr sz="3104"/>
            </a:pPr>
            <a:r>
              <a:t>What is the reason for requiring low FPR (False Positive Rate)? What happens with many false positives?</a:t>
            </a:r>
          </a:p>
          <a:p>
            <a:pPr marL="332613" indent="-332613" defTabSz="886968">
              <a:defRPr sz="3104"/>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1" name="Summary of the lecture"/>
          <p:cNvSpPr txBox="1"/>
          <p:nvPr>
            <p:ph type="title"/>
          </p:nvPr>
        </p:nvSpPr>
        <p:spPr>
          <a:prstGeom prst="rect">
            <a:avLst/>
          </a:prstGeom>
        </p:spPr>
        <p:txBody>
          <a:bodyPr/>
          <a:lstStyle/>
          <a:p>
            <a:pPr/>
            <a:r>
              <a:t>Summary of the lecture</a:t>
            </a:r>
          </a:p>
        </p:txBody>
      </p:sp>
      <p:sp>
        <p:nvSpPr>
          <p:cNvPr id="222" name="We have reviewed a few samples of WSN applications, and found leads for further study.…"/>
          <p:cNvSpPr txBox="1"/>
          <p:nvPr>
            <p:ph type="body" idx="1"/>
          </p:nvPr>
        </p:nvSpPr>
        <p:spPr>
          <a:xfrm>
            <a:off x="457200" y="1600200"/>
            <a:ext cx="8229600" cy="4827758"/>
          </a:xfrm>
          <a:prstGeom prst="rect">
            <a:avLst/>
          </a:prstGeom>
        </p:spPr>
        <p:txBody>
          <a:bodyPr/>
          <a:lstStyle/>
          <a:p>
            <a:pPr marL="0" indent="0">
              <a:buSzTx/>
              <a:buFontTx/>
              <a:buNone/>
            </a:pPr>
            <a:r>
              <a:t>We have reviewed a few samples of WSN applications, and found leads for further study.</a:t>
            </a:r>
          </a:p>
          <a:p>
            <a:pPr marL="0" indent="0">
              <a:buSzTx/>
              <a:buFontTx/>
              <a:buNone/>
            </a:pPr>
            <a:r>
              <a:t>We have also reviewed a published case study, where the researchers collected data for city-wide wireless connections, then applied a simulated data methodology to train an AI classifier to be used as an anomaly detector.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Wireless Sensor Networks (WSN) are one of the most important IoT foundational technologies. After reviewing some background basics, we will consider sample cases of using WSN for different practical tasks.…"/>
          <p:cNvSpPr txBox="1"/>
          <p:nvPr>
            <p:ph type="body" idx="1"/>
          </p:nvPr>
        </p:nvSpPr>
        <p:spPr>
          <a:xfrm>
            <a:off x="457200" y="1600200"/>
            <a:ext cx="8229600" cy="4796452"/>
          </a:xfrm>
          <a:prstGeom prst="rect">
            <a:avLst/>
          </a:prstGeom>
        </p:spPr>
        <p:txBody>
          <a:bodyPr/>
          <a:lstStyle/>
          <a:p>
            <a:pPr marL="0" indent="0">
              <a:buSzTx/>
              <a:buFontTx/>
              <a:buNone/>
            </a:pPr>
            <a:r>
              <a:t>Wireless Sensor Networks (WSN) are one of the most important IoT foundational technologies. After reviewing some background basics, we will consider sample cases of using WSN for different practical tasks.</a:t>
            </a:r>
          </a:p>
          <a:p>
            <a:pPr marL="0" indent="0">
              <a:buSzTx/>
              <a:buFontTx/>
              <a:buNone/>
            </a:pPr>
            <a:r>
              <a:t>We will then follow through a published example of analyzing WSN data for anomaly detection in a Smart City application.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r>
              <a:t>Elements and practice of statistics</a:t>
            </a:r>
          </a:p>
          <a:p>
            <a:pPr/>
            <a:r>
              <a:t>AI methods for data science</a:t>
            </a:r>
          </a:p>
          <a:p>
            <a:pPr>
              <a:defRPr b="1"/>
            </a:pPr>
            <a:r>
              <a:t>Practical usage of AI for Big Data from IoT</a:t>
            </a:r>
          </a:p>
          <a:p>
            <a:pPr/>
            <a:r>
              <a:t>Getting further with AI: internal workings</a:t>
            </a:r>
          </a:p>
          <a:p>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Wireless Sensor Networks (WSN)"/>
          <p:cNvSpPr txBox="1"/>
          <p:nvPr>
            <p:ph type="title"/>
          </p:nvPr>
        </p:nvSpPr>
        <p:spPr>
          <a:prstGeom prst="rect">
            <a:avLst/>
          </a:prstGeom>
        </p:spPr>
        <p:txBody>
          <a:bodyPr/>
          <a:lstStyle/>
          <a:p>
            <a:pPr lvl="1"/>
            <a:r>
              <a:t>Wireless Sensor Networks (WSN)</a:t>
            </a:r>
          </a:p>
        </p:txBody>
      </p:sp>
      <p:sp>
        <p:nvSpPr>
          <p:cNvPr id="136"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WSN concepts"/>
          <p:cNvSpPr txBox="1"/>
          <p:nvPr>
            <p:ph type="title"/>
          </p:nvPr>
        </p:nvSpPr>
        <p:spPr>
          <a:prstGeom prst="rect">
            <a:avLst/>
          </a:prstGeom>
        </p:spPr>
        <p:txBody>
          <a:bodyPr/>
          <a:lstStyle/>
          <a:p>
            <a:pPr/>
            <a:r>
              <a:t>WSN concepts</a:t>
            </a:r>
          </a:p>
        </p:txBody>
      </p:sp>
      <p:sp>
        <p:nvSpPr>
          <p:cNvPr id="139" name="Spatially distributed sensors (temperature etc.)…"/>
          <p:cNvSpPr txBox="1"/>
          <p:nvPr>
            <p:ph type="body" idx="1"/>
          </p:nvPr>
        </p:nvSpPr>
        <p:spPr>
          <a:prstGeom prst="rect">
            <a:avLst/>
          </a:prstGeom>
        </p:spPr>
        <p:txBody>
          <a:bodyPr/>
          <a:lstStyle/>
          <a:p>
            <a:pPr marL="329184" indent="-329184" defTabSz="877823">
              <a:defRPr sz="3072"/>
            </a:pPr>
            <a:r>
              <a:t>Spatially distributed sensors (temperature etc.)</a:t>
            </a:r>
          </a:p>
          <a:p>
            <a:pPr marL="329184" indent="-329184" defTabSz="877823">
              <a:defRPr sz="3072"/>
            </a:pPr>
            <a:r>
              <a:t>Wireless connections:</a:t>
            </a:r>
          </a:p>
          <a:p>
            <a:pPr lvl="2" marL="1207008" indent="-329184" defTabSz="877823">
              <a:defRPr sz="3072"/>
            </a:pPr>
            <a:r>
              <a:t>WIFI (short-medium range)</a:t>
            </a:r>
          </a:p>
          <a:p>
            <a:pPr lvl="2" marL="1207008" indent="-329184" defTabSz="877823">
              <a:defRPr sz="3072"/>
            </a:pPr>
            <a:r>
              <a:t>Bluetooth, BLE (short range)</a:t>
            </a:r>
          </a:p>
          <a:p>
            <a:pPr lvl="2" marL="1207008" indent="-329184" defTabSz="877823">
              <a:defRPr sz="3072"/>
            </a:pPr>
            <a:r>
              <a:t>LoRa, SIGFOX, Zigbee (mid-long range)</a:t>
            </a:r>
          </a:p>
          <a:p>
            <a:pPr lvl="2" marL="1207008" indent="-329184" defTabSz="877823">
              <a:defRPr sz="3072"/>
            </a:pPr>
            <a:r>
              <a:t>Mobile network (long-range)</a:t>
            </a:r>
          </a:p>
          <a:p>
            <a:pPr marL="329184" indent="-329184" defTabSz="877823">
              <a:defRPr sz="3072"/>
            </a:pPr>
            <a:r>
              <a:t>Streaming data, often low bandwidth</a:t>
            </a:r>
          </a:p>
          <a:p>
            <a:pPr marL="329184" indent="-329184" defTabSz="877823">
              <a:defRPr sz="3072"/>
            </a:pPr>
            <a:r>
              <a:t>Data protocols, e.g. MQTT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42" name="Picture Placeholder 2" descr="Picture Placeholder 2"/>
          <p:cNvPicPr>
            <a:picLocks noChangeAspect="1"/>
          </p:cNvPicPr>
          <p:nvPr>
            <p:ph type="pic" idx="13"/>
          </p:nvPr>
        </p:nvPicPr>
        <p:blipFill>
          <a:blip r:embed="rId3">
            <a:extLst/>
          </a:blip>
          <a:srcRect l="14176" t="22649" r="853" b="19050"/>
          <a:stretch>
            <a:fillRect/>
          </a:stretch>
        </p:blipFill>
        <p:spPr>
          <a:xfrm>
            <a:off x="2886075" y="536575"/>
            <a:ext cx="3371801" cy="4114800"/>
          </a:xfrm>
          <a:prstGeom prst="rect">
            <a:avLst/>
          </a:prstGeom>
        </p:spPr>
      </p:pic>
      <p:sp>
        <p:nvSpPr>
          <p:cNvPr id="143"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A solar-powered WSN node"/>
          <p:cNvSpPr txBox="1"/>
          <p:nvPr>
            <p:ph type="title"/>
          </p:nvPr>
        </p:nvSpPr>
        <p:spPr>
          <a:prstGeom prst="rect">
            <a:avLst/>
          </a:prstGeom>
        </p:spPr>
        <p:txBody>
          <a:bodyPr/>
          <a:lstStyle/>
          <a:p>
            <a:pPr/>
            <a:r>
              <a:t>A solar-powered WSN node</a:t>
            </a:r>
          </a:p>
        </p:txBody>
      </p:sp>
      <p:pic>
        <p:nvPicPr>
          <p:cNvPr id="148" name="Picture Placeholder 2" descr="Picture Placeholder 2"/>
          <p:cNvPicPr>
            <a:picLocks noChangeAspect="1"/>
          </p:cNvPicPr>
          <p:nvPr>
            <p:ph type="pic" idx="13"/>
          </p:nvPr>
        </p:nvPicPr>
        <p:blipFill>
          <a:blip r:embed="rId3">
            <a:extLst/>
          </a:blip>
          <a:srcRect l="0" t="17931" r="0" b="17931"/>
          <a:stretch>
            <a:fillRect/>
          </a:stretch>
        </p:blipFill>
        <p:spPr>
          <a:xfrm>
            <a:off x="2343258" y="612775"/>
            <a:ext cx="4384460" cy="4114800"/>
          </a:xfrm>
          <a:prstGeom prst="rect">
            <a:avLst/>
          </a:prstGeom>
        </p:spPr>
      </p:pic>
      <p:sp>
        <p:nvSpPr>
          <p:cNvPr id="149"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4"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Other common uses of WSN"/>
          <p:cNvSpPr txBox="1"/>
          <p:nvPr>
            <p:ph type="title"/>
          </p:nvPr>
        </p:nvSpPr>
        <p:spPr>
          <a:prstGeom prst="rect">
            <a:avLst/>
          </a:prstGeom>
        </p:spPr>
        <p:txBody>
          <a:bodyPr/>
          <a:lstStyle/>
          <a:p>
            <a:pPr/>
            <a:r>
              <a:t>Other common uses of WSN</a:t>
            </a:r>
          </a:p>
        </p:txBody>
      </p:sp>
      <p:sp>
        <p:nvSpPr>
          <p:cNvPr id="154"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